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7" r:id="rId4"/>
    <p:sldId id="261" r:id="rId5"/>
    <p:sldId id="262" r:id="rId6"/>
    <p:sldId id="288" r:id="rId7"/>
    <p:sldId id="282" r:id="rId8"/>
    <p:sldId id="270" r:id="rId9"/>
    <p:sldId id="274" r:id="rId10"/>
    <p:sldId id="289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797675" cy="9926638"/>
  <p:custDataLst>
    <p:tags r:id="rId19"/>
  </p:custData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siak" initials="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1F3"/>
    <a:srgbClr val="003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80" d="100"/>
          <a:sy n="80" d="100"/>
        </p:scale>
        <p:origin x="-1272" y="-264"/>
      </p:cViewPr>
      <p:guideLst>
        <p:guide orient="horz" pos="255"/>
        <p:guide orient="horz" pos="958"/>
        <p:guide orient="horz" pos="1207"/>
        <p:guide orient="horz" pos="4042"/>
        <p:guide pos="612"/>
        <p:guide pos="4808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F9F1E9-2E9B-4D63-A91E-D0D153551B89}" type="datetimeFigureOut">
              <a:rPr lang="pl-PL"/>
              <a:pPr>
                <a:defRPr/>
              </a:pPr>
              <a:t>2014-06-02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8B3ED-2F26-48E4-8D2E-550CD93980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182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8ECC7C-859F-46EE-9ACF-DD128E72DE07}" type="datetimeFigureOut">
              <a:rPr lang="pl-PL"/>
              <a:pPr>
                <a:defRPr/>
              </a:pPr>
              <a:t>2014-06-02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DD324-D6C0-4922-BBB9-F6A02C0B47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993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DD324-D6C0-4922-BBB9-F6A02C0B475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ZU - Slajd tytułowy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4932363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2000" y="3887999"/>
            <a:ext cx="6228000" cy="1656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66377" y="5660675"/>
            <a:ext cx="6228000" cy="7560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ZU - Slajd tytułowy - bez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2000" y="3887999"/>
            <a:ext cx="6228000" cy="1656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66377" y="5660675"/>
            <a:ext cx="6228000" cy="7560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ZU - Spis Tres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ymbol zastępczy zawartości 8"/>
          <p:cNvSpPr>
            <a:spLocks noGrp="1"/>
          </p:cNvSpPr>
          <p:nvPr>
            <p:ph sz="quarter" idx="13"/>
          </p:nvPr>
        </p:nvSpPr>
        <p:spPr>
          <a:xfrm>
            <a:off x="971550" y="1943100"/>
            <a:ext cx="6661150" cy="4473575"/>
          </a:xfrm>
        </p:spPr>
        <p:txBody>
          <a:bodyPr/>
          <a:lstStyle>
            <a:lvl1pPr marL="342900" indent="-342900">
              <a:buClrTx/>
              <a:buFont typeface="+mj-lt"/>
              <a:buAutoNum type="arabicPeriod"/>
              <a:defRPr/>
            </a:lvl1pPr>
            <a:lvl2pPr marL="800100" indent="-342900">
              <a:buClrTx/>
              <a:buFont typeface="+mj-lt"/>
              <a:buAutoNum type="arabicPeriod"/>
              <a:defRPr/>
            </a:lvl2pPr>
            <a:lvl3pPr marL="1257300" indent="-342900">
              <a:buClrTx/>
              <a:buFont typeface="+mj-lt"/>
              <a:buAutoNum type="arabicPeriod"/>
              <a:defRPr/>
            </a:lvl3pPr>
            <a:lvl4pPr marL="1714500" indent="-342900">
              <a:buClrTx/>
              <a:buFont typeface="+mj-lt"/>
              <a:buAutoNum type="arabicPeriod"/>
              <a:defRPr/>
            </a:lvl4pPr>
            <a:lvl5pPr marL="2171700" indent="-342900">
              <a:buClrTx/>
              <a:buFont typeface="+mj-lt"/>
              <a:buAutoNum type="arabicPeriod"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790B2-2B85-4E2C-AAF9-47A9D7C8CB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ZU - Tytul Rozdzia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2000" y="3887999"/>
            <a:ext cx="6228000" cy="1656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7632700" y="6416675"/>
            <a:ext cx="1042988" cy="4413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B00EC32A-6CA8-4CFC-8C79-0BC051CBFF5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ZU - 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oliniowy 6"/>
          <p:cNvCxnSpPr/>
          <p:nvPr userDrawn="1"/>
        </p:nvCxnSpPr>
        <p:spPr>
          <a:xfrm>
            <a:off x="971550" y="1619250"/>
            <a:ext cx="575945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0" y="404812"/>
            <a:ext cx="5760000" cy="1116013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551" y="1952626"/>
            <a:ext cx="6661150" cy="4429124"/>
          </a:xfrm>
        </p:spPr>
        <p:txBody>
          <a:bodyPr>
            <a:noAutofit/>
          </a:bodyPr>
          <a:lstStyle>
            <a:lvl1pPr marL="285750" indent="-285750">
              <a:buClr>
                <a:schemeClr val="accent5"/>
              </a:buClr>
              <a:buFont typeface="Tahoma" pitchFamily="34" charset="0"/>
              <a:buChar char="●"/>
              <a:defRPr sz="1800"/>
            </a:lvl1pPr>
            <a:lvl2pPr marL="742950" indent="-285750">
              <a:buClr>
                <a:schemeClr val="accent5"/>
              </a:buClr>
              <a:buFont typeface="Tahoma" pitchFamily="34" charset="0"/>
              <a:buChar char="●"/>
              <a:defRPr sz="1800"/>
            </a:lvl2pPr>
            <a:lvl3pPr marL="1200150" indent="-285750">
              <a:buClr>
                <a:schemeClr val="accent5"/>
              </a:buClr>
              <a:buFont typeface="Tahoma" pitchFamily="34" charset="0"/>
              <a:buChar char="●"/>
              <a:defRPr sz="1800"/>
            </a:lvl3pPr>
            <a:lvl4pPr marL="1657350" indent="-285750">
              <a:buClr>
                <a:schemeClr val="accent5"/>
              </a:buClr>
              <a:buFont typeface="Tahoma" pitchFamily="34" charset="0"/>
              <a:buChar char="●"/>
              <a:defRPr sz="1800"/>
            </a:lvl4pPr>
            <a:lvl5pPr marL="2114550" indent="-285750">
              <a:buClr>
                <a:schemeClr val="accent5"/>
              </a:buClr>
              <a:buFont typeface="Tahoma" pitchFamily="34" charset="0"/>
              <a:buChar char="●"/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7632700" y="6416675"/>
            <a:ext cx="1042988" cy="4413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D101364-CAA5-4CE0-923B-C3A39078F64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ZU -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Łącznik prostoliniowy 6"/>
          <p:cNvCxnSpPr/>
          <p:nvPr userDrawn="1"/>
        </p:nvCxnSpPr>
        <p:spPr>
          <a:xfrm>
            <a:off x="971550" y="1619250"/>
            <a:ext cx="575945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71550" y="1944000"/>
            <a:ext cx="4356000" cy="44640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4"/>
          </p:nvPr>
        </p:nvSpPr>
        <p:spPr>
          <a:xfrm>
            <a:off x="5646115" y="1952625"/>
            <a:ext cx="3060000" cy="4464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3E9F6-9B7B-4BCB-8255-1130ADC40C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ZU - Tylko Ty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oliniowy 4"/>
          <p:cNvCxnSpPr/>
          <p:nvPr userDrawn="1"/>
        </p:nvCxnSpPr>
        <p:spPr>
          <a:xfrm>
            <a:off x="971550" y="1619250"/>
            <a:ext cx="575945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D:\PZU\szablony\PZU_logo_ppt_rgb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1FC04-4CA2-4C48-A7FD-5D838147B2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ZU -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B1C0-9C69-4F4B-87FD-885C8BA1835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971550" y="404813"/>
            <a:ext cx="575945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971550" y="1952625"/>
            <a:ext cx="66611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632700" y="6416675"/>
            <a:ext cx="1054100" cy="4413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48FF0D0-AC7F-46E9-A2E2-3581E4DCE6B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19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3C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3C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C7D"/>
        </a:buClr>
        <a:buFont typeface="Tahoma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C7D"/>
        </a:buClr>
        <a:buFont typeface="Tahoma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C7D"/>
        </a:buClr>
        <a:buFont typeface="Tahoma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C7D"/>
        </a:buClr>
        <a:buFont typeface="Tahoma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C7D"/>
        </a:buClr>
        <a:buFont typeface="Tahoma" pitchFamily="34" charset="0"/>
        <a:buChar char="●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u.pl/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zu_ppt_title_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75" y="0"/>
            <a:ext cx="778510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pzu_ppt_headerek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ytuł 1"/>
          <p:cNvSpPr>
            <a:spLocks noGrp="1"/>
          </p:cNvSpPr>
          <p:nvPr>
            <p:ph type="ctrTitle"/>
          </p:nvPr>
        </p:nvSpPr>
        <p:spPr>
          <a:xfrm>
            <a:off x="971550" y="3887788"/>
            <a:ext cx="6227763" cy="1655762"/>
          </a:xfrm>
        </p:spPr>
        <p:txBody>
          <a:bodyPr/>
          <a:lstStyle/>
          <a:p>
            <a:pPr eaLnBrk="1" hangingPunct="1"/>
            <a:r>
              <a:rPr lang="pl-PL" sz="2800" dirty="0" smtClean="0">
                <a:cs typeface="Arial" charset="0"/>
              </a:rPr>
              <a:t>PZU Ubezpieczenie Lekowe</a:t>
            </a:r>
            <a:br>
              <a:rPr lang="pl-PL" sz="2800" dirty="0" smtClean="0">
                <a:cs typeface="Arial" charset="0"/>
              </a:rPr>
            </a:br>
            <a:r>
              <a:rPr lang="pl-PL" sz="2800" dirty="0" smtClean="0">
                <a:cs typeface="Arial" charset="0"/>
              </a:rPr>
              <a:t/>
            </a:r>
            <a:br>
              <a:rPr lang="pl-PL" sz="2800" dirty="0" smtClean="0">
                <a:cs typeface="Arial" charset="0"/>
              </a:rPr>
            </a:br>
            <a:r>
              <a:rPr lang="pl-PL" sz="2400" dirty="0" smtClean="0">
                <a:cs typeface="Arial" charset="0"/>
              </a:rPr>
              <a:t>Grupowe ubezpieczenie lekowe </a:t>
            </a:r>
            <a:br>
              <a:rPr lang="pl-PL" sz="2400" dirty="0" smtClean="0">
                <a:cs typeface="Arial" charset="0"/>
              </a:rPr>
            </a:br>
            <a:r>
              <a:rPr lang="pl-PL" sz="2400" dirty="0" smtClean="0">
                <a:cs typeface="Arial" charset="0"/>
              </a:rPr>
              <a:t>Opieka Medyczna</a:t>
            </a:r>
            <a:endParaRPr lang="pl-PL" sz="2400" dirty="0" smtClean="0"/>
          </a:p>
        </p:txBody>
      </p:sp>
      <p:sp>
        <p:nvSpPr>
          <p:cNvPr id="9221" name="Podtytuł 2"/>
          <p:cNvSpPr>
            <a:spLocks noGrp="1"/>
          </p:cNvSpPr>
          <p:nvPr>
            <p:ph type="subTitle" idx="1"/>
          </p:nvPr>
        </p:nvSpPr>
        <p:spPr>
          <a:xfrm>
            <a:off x="966788" y="5661025"/>
            <a:ext cx="6227762" cy="755650"/>
          </a:xfrm>
        </p:spPr>
        <p:txBody>
          <a:bodyPr/>
          <a:lstStyle/>
          <a:p>
            <a:pPr eaLnBrk="1" hangingPunct="1"/>
            <a:r>
              <a:rPr lang="pl-PL" dirty="0" smtClean="0"/>
              <a:t>PZU Życie 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3"/>
          <p:cNvSpPr>
            <a:spLocks noGrp="1"/>
          </p:cNvSpPr>
          <p:nvPr>
            <p:ph type="title"/>
          </p:nvPr>
        </p:nvSpPr>
        <p:spPr>
          <a:xfrm>
            <a:off x="971550" y="512763"/>
            <a:ext cx="5759450" cy="1116012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003C7D"/>
                </a:solidFill>
              </a:rPr>
              <a:t>Korzyści dla ubezpieczonych …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31A749-ED05-4EEB-BA61-304EE36AEDB3}" type="slidenum">
              <a:rPr lang="pl-PL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21508" name="Tex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69963" y="1990725"/>
            <a:ext cx="6697662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Dofinansowanie leków, które w przypadku niespodziewanej choroby mocno obciążają domowy budżet;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</a:pPr>
            <a:r>
              <a:rPr lang="pl-PL" dirty="0" smtClean="0">
                <a:solidFill>
                  <a:srgbClr val="003C7D"/>
                </a:solidFill>
              </a:rPr>
              <a:t>  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Brak ryzyka niewykupienia leku ze względu na wysoką cenę (dofinansowanie 80%);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Ł</a:t>
            </a:r>
            <a:r>
              <a:rPr lang="pl-PL" dirty="0" smtClean="0">
                <a:solidFill>
                  <a:srgbClr val="003C7D"/>
                </a:solidFill>
              </a:rPr>
              <a:t>atwość skorzystania z ubezpieczenia – okazanie karty w jednej z 2100 aptek;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W przeciwieństwie do innych ubezpieczeń, skorzysta z niego prawie każdy;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 smtClean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Nowość </a:t>
            </a:r>
            <a:r>
              <a:rPr lang="pl-PL" dirty="0">
                <a:solidFill>
                  <a:srgbClr val="003C7D"/>
                </a:solidFill>
              </a:rPr>
              <a:t>na rynku – pierwszy taki produkt w </a:t>
            </a:r>
            <a:r>
              <a:rPr lang="pl-PL" dirty="0" smtClean="0">
                <a:solidFill>
                  <a:srgbClr val="003C7D"/>
                </a:solidFill>
              </a:rPr>
              <a:t>Polsce.</a:t>
            </a:r>
            <a:endParaRPr lang="pl-PL" dirty="0">
              <a:solidFill>
                <a:srgbClr val="003C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3"/>
          <p:cNvSpPr>
            <a:spLocks noGrp="1"/>
          </p:cNvSpPr>
          <p:nvPr>
            <p:ph type="title"/>
          </p:nvPr>
        </p:nvSpPr>
        <p:spPr>
          <a:xfrm>
            <a:off x="971550" y="512763"/>
            <a:ext cx="5759450" cy="1116012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3C7D"/>
                </a:solidFill>
              </a:rPr>
              <a:t>Korzyści dla Pracodawcy …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97D91-CAA1-437D-8B40-31F97F67EBA1}" type="slidenum">
              <a:rPr lang="pl-PL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22532" name="Tex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71550" y="1989138"/>
            <a:ext cx="6696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Skracanie okresów absencji chorobowej pracowników;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Zmniejszenie rotacji pracowników – element wiążący pracownika z pracodawcą oraz tworzący atmosferę bezpieczeństwa i komfortu pracy;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 smtClean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Uatrakcyjnienie </a:t>
            </a:r>
            <a:r>
              <a:rPr lang="pl-PL" dirty="0">
                <a:solidFill>
                  <a:srgbClr val="003C7D"/>
                </a:solidFill>
              </a:rPr>
              <a:t>pakietu socjalnego – zaoferowanie swoim Pracownikom bardzo wymiernej </a:t>
            </a:r>
            <a:r>
              <a:rPr lang="pl-PL" dirty="0" smtClean="0">
                <a:solidFill>
                  <a:srgbClr val="003C7D"/>
                </a:solidFill>
              </a:rPr>
              <a:t>finansowo korzyści;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Sposób na urozmaicenie motywacji </a:t>
            </a:r>
            <a:r>
              <a:rPr lang="pl-PL" dirty="0" smtClean="0">
                <a:solidFill>
                  <a:srgbClr val="003C7D"/>
                </a:solidFill>
              </a:rPr>
              <a:t>pozapłacowej;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Budowanie </a:t>
            </a:r>
            <a:r>
              <a:rPr lang="pl-PL" dirty="0">
                <a:solidFill>
                  <a:srgbClr val="003C7D"/>
                </a:solidFill>
              </a:rPr>
              <a:t>wizerunku Pracodawcy dbającego 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o </a:t>
            </a:r>
            <a:r>
              <a:rPr lang="pl-PL" dirty="0" smtClean="0">
                <a:solidFill>
                  <a:srgbClr val="003C7D"/>
                </a:solidFill>
              </a:rPr>
              <a:t>Pracowników.</a:t>
            </a: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FBE891-3340-4BBA-8EDD-57538ADD47E5}" type="slidenum">
              <a:rPr lang="pl-PL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7" name="Prostokąt zaokrąglony 6"/>
          <p:cNvSpPr/>
          <p:nvPr>
            <p:custDataLst>
              <p:tags r:id="rId1"/>
            </p:custDataLst>
          </p:nvPr>
        </p:nvSpPr>
        <p:spPr>
          <a:xfrm>
            <a:off x="827088" y="3644900"/>
            <a:ext cx="6553200" cy="649288"/>
          </a:xfrm>
          <a:prstGeom prst="roundRect">
            <a:avLst/>
          </a:prstGeom>
          <a:solidFill>
            <a:srgbClr val="4D5E98">
              <a:lumMod val="50000"/>
            </a:srgbClr>
          </a:solidFill>
          <a:ln w="25400" cap="flat" cmpd="sng" algn="ctr">
            <a:solidFill>
              <a:srgbClr val="4D5E98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56" name="Tex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827088" y="1916113"/>
            <a:ext cx="66960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Rynek leków w Polsce - fakty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– jak to działa?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- dlaczego warto?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chemeClr val="bg1"/>
                </a:solidFill>
              </a:rPr>
              <a:t>Ważne informacje dla 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3"/>
          <p:cNvSpPr>
            <a:spLocks noGrp="1"/>
          </p:cNvSpPr>
          <p:nvPr>
            <p:ph type="title"/>
          </p:nvPr>
        </p:nvSpPr>
        <p:spPr>
          <a:xfrm>
            <a:off x="971550" y="512763"/>
            <a:ext cx="5759450" cy="1116012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3C7D"/>
                </a:solidFill>
              </a:rPr>
              <a:t>Ważne informacje dla Pracodawcy (1)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4C8765-33B9-46A5-B20C-70782DAC00BF}" type="slidenum">
              <a:rPr lang="pl-PL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6" name="Tex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71550" y="1984375"/>
            <a:ext cx="6696075" cy="4608513"/>
          </a:xfrm>
          <a:prstGeom prst="rect">
            <a:avLst/>
          </a:prstGeom>
        </p:spPr>
        <p:txBody>
          <a:bodyPr lIns="0" tIns="0" rIns="0" bIns="0"/>
          <a:lstStyle>
            <a:lvl1pPr marL="323850" indent="-34290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Clr>
                <a:srgbClr val="003C7D"/>
              </a:buClr>
              <a:buFont typeface="Tahoma" charset="0"/>
              <a:buChar char="●"/>
              <a:defRPr/>
            </a:pPr>
            <a:r>
              <a:rPr lang="pl-PL" dirty="0" smtClean="0">
                <a:solidFill>
                  <a:srgbClr val="003C7D"/>
                </a:solidFill>
              </a:rPr>
              <a:t>Ubezpieczenie lekowe jest ubezpieczeniem</a:t>
            </a:r>
            <a:r>
              <a:rPr lang="pl-PL" b="1" dirty="0" smtClean="0">
                <a:solidFill>
                  <a:srgbClr val="003C7D"/>
                </a:solidFill>
              </a:rPr>
              <a:t> wyłącznie sponsorowanym - składkę opłaca Pracodawca</a:t>
            </a:r>
          </a:p>
          <a:p>
            <a:pPr>
              <a:buClr>
                <a:srgbClr val="003C7D"/>
              </a:buClr>
              <a:buFont typeface="Tahoma" charset="0"/>
              <a:buChar char="●"/>
              <a:defRPr/>
            </a:pPr>
            <a:endParaRPr lang="pl-PL" b="1" dirty="0" smtClean="0">
              <a:solidFill>
                <a:srgbClr val="003C7D"/>
              </a:solidFill>
            </a:endParaRPr>
          </a:p>
          <a:p>
            <a:pPr>
              <a:buClr>
                <a:srgbClr val="003C7D"/>
              </a:buClr>
              <a:buFont typeface="Tahoma" charset="0"/>
              <a:buChar char="●"/>
              <a:defRPr/>
            </a:pPr>
            <a:r>
              <a:rPr lang="pl-PL" b="1" dirty="0" smtClean="0">
                <a:solidFill>
                  <a:srgbClr val="003C7D"/>
                </a:solidFill>
              </a:rPr>
              <a:t>Składka może być opłacona ze środków ZFŚS</a:t>
            </a:r>
            <a:r>
              <a:rPr lang="pl-PL" dirty="0" smtClean="0">
                <a:solidFill>
                  <a:srgbClr val="003C7D"/>
                </a:solidFill>
              </a:rPr>
              <a:t> (Zakładowego Funduszu Świadczeń Socjalnych)</a:t>
            </a:r>
          </a:p>
          <a:p>
            <a:pPr>
              <a:buClr>
                <a:srgbClr val="003C7D"/>
              </a:buClr>
              <a:buFont typeface="Tahoma" charset="0"/>
              <a:buChar char="●"/>
              <a:defRPr/>
            </a:pPr>
            <a:endParaRPr lang="pl-PL" b="1" dirty="0" smtClean="0">
              <a:solidFill>
                <a:srgbClr val="003C7D"/>
              </a:solidFill>
            </a:endParaRPr>
          </a:p>
          <a:p>
            <a:pPr>
              <a:buClr>
                <a:srgbClr val="003C7D"/>
              </a:buClr>
              <a:buFont typeface="Tahoma" charset="0"/>
              <a:buChar char="●"/>
              <a:defRPr/>
            </a:pPr>
            <a:r>
              <a:rPr lang="pl-PL" b="1" dirty="0" smtClean="0">
                <a:solidFill>
                  <a:srgbClr val="003C7D"/>
                </a:solidFill>
              </a:rPr>
              <a:t>Umowa zawierana na 1 rok</a:t>
            </a:r>
            <a:r>
              <a:rPr lang="pl-PL" dirty="0" smtClean="0">
                <a:solidFill>
                  <a:srgbClr val="003C7D"/>
                </a:solidFill>
              </a:rPr>
              <a:t> z możliwością automatycznego przedłużania na kolejne lata</a:t>
            </a:r>
            <a:endParaRPr lang="en-GB" dirty="0" smtClean="0">
              <a:solidFill>
                <a:srgbClr val="003C7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3"/>
          <p:cNvSpPr>
            <a:spLocks noGrp="1"/>
          </p:cNvSpPr>
          <p:nvPr>
            <p:ph type="title"/>
          </p:nvPr>
        </p:nvSpPr>
        <p:spPr>
          <a:xfrm>
            <a:off x="971550" y="512763"/>
            <a:ext cx="5759450" cy="1116012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3C7D"/>
                </a:solidFill>
              </a:rPr>
              <a:t>Ważne informacje dla Pracodawcy (2)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E47A52-DC1C-4615-937B-8650FE1FA445}" type="slidenum">
              <a:rPr lang="pl-PL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25604" name="Tex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48242" y="2780928"/>
            <a:ext cx="65532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rgbClr val="003C7D"/>
              </a:buClr>
              <a:buFont typeface="Arial" charset="0"/>
              <a:buNone/>
            </a:pPr>
            <a:r>
              <a:rPr lang="pl-PL" dirty="0">
                <a:solidFill>
                  <a:srgbClr val="003C7D"/>
                </a:solidFill>
              </a:rPr>
              <a:t>Nasza oferta to </a:t>
            </a:r>
            <a:r>
              <a:rPr lang="pl-PL" b="1" dirty="0">
                <a:solidFill>
                  <a:srgbClr val="003C7D"/>
                </a:solidFill>
              </a:rPr>
              <a:t>ubezpieczenie</a:t>
            </a:r>
            <a:r>
              <a:rPr lang="pl-PL" dirty="0">
                <a:solidFill>
                  <a:srgbClr val="003C7D"/>
                </a:solidFill>
              </a:rPr>
              <a:t> </a:t>
            </a:r>
            <a:r>
              <a:rPr lang="pl-PL" b="1" dirty="0">
                <a:solidFill>
                  <a:srgbClr val="003C7D"/>
                </a:solidFill>
              </a:rPr>
              <a:t>grupowe kierowane </a:t>
            </a:r>
            <a:br>
              <a:rPr lang="pl-PL" b="1" dirty="0">
                <a:solidFill>
                  <a:srgbClr val="003C7D"/>
                </a:solidFill>
              </a:rPr>
            </a:br>
            <a:r>
              <a:rPr lang="pl-PL" b="1" dirty="0">
                <a:solidFill>
                  <a:srgbClr val="003C7D"/>
                </a:solidFill>
              </a:rPr>
              <a:t>tylko do Pracowników.</a:t>
            </a:r>
          </a:p>
          <a:p>
            <a:pPr>
              <a:buClr>
                <a:srgbClr val="003C7D"/>
              </a:buClr>
              <a:buFont typeface="Arial" charset="0"/>
              <a:buNone/>
            </a:pPr>
            <a:endParaRPr lang="pl-PL" b="1" dirty="0">
              <a:solidFill>
                <a:srgbClr val="003C7D"/>
              </a:solidFill>
            </a:endParaRPr>
          </a:p>
          <a:p>
            <a:pPr marL="720725" lvl="1" indent="-271463">
              <a:spcBef>
                <a:spcPts val="600"/>
              </a:spcBef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Brak wyłączeń wiekowych.</a:t>
            </a:r>
          </a:p>
          <a:p>
            <a:pPr marL="720725" lvl="1" indent="-271463">
              <a:spcBef>
                <a:spcPts val="600"/>
              </a:spcBef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Brak wyłączeń z tytułu chorób przewlekłych</a:t>
            </a:r>
            <a:r>
              <a:rPr lang="pl-PL" dirty="0" smtClean="0">
                <a:solidFill>
                  <a:srgbClr val="003C7D"/>
                </a:solidFill>
              </a:rPr>
              <a:t>.</a:t>
            </a:r>
          </a:p>
          <a:p>
            <a:pPr marL="720725" lvl="1" indent="-271463">
              <a:spcBef>
                <a:spcPts val="600"/>
              </a:spcBef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 smtClean="0">
                <a:solidFill>
                  <a:srgbClr val="003C7D"/>
                </a:solidFill>
              </a:rPr>
              <a:t>Brak limitów na </a:t>
            </a:r>
            <a:r>
              <a:rPr lang="pl-PL" smtClean="0">
                <a:solidFill>
                  <a:srgbClr val="003C7D"/>
                </a:solidFill>
              </a:rPr>
              <a:t>ilość wykupowanych leków</a:t>
            </a:r>
            <a:endParaRPr lang="pl-PL" dirty="0" smtClean="0">
              <a:solidFill>
                <a:srgbClr val="003C7D"/>
              </a:solidFill>
            </a:endParaRPr>
          </a:p>
          <a:p>
            <a:pPr marL="720725" lvl="1" indent="-271463">
              <a:spcBef>
                <a:spcPts val="600"/>
              </a:spcBef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>
              <a:buClr>
                <a:srgbClr val="003C7D"/>
              </a:buClr>
              <a:buFont typeface="Tahoma" pitchFamily="34" charset="0"/>
              <a:buNone/>
            </a:pPr>
            <a:endParaRPr lang="pl-PL" b="1" dirty="0" smtClean="0">
              <a:solidFill>
                <a:srgbClr val="003C7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07771-F592-446C-8727-5040BFD109D5}" type="slidenum">
              <a:rPr lang="pl-PL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26627" name="Text Placeholder 2"/>
          <p:cNvSpPr>
            <a:spLocks/>
          </p:cNvSpPr>
          <p:nvPr/>
        </p:nvSpPr>
        <p:spPr bwMode="auto">
          <a:xfrm>
            <a:off x="1331913" y="3501008"/>
            <a:ext cx="62642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0850" indent="-365125" algn="ctr">
              <a:spcBef>
                <a:spcPct val="20000"/>
              </a:spcBef>
              <a:buFont typeface="Arial" charset="0"/>
              <a:buNone/>
            </a:pPr>
            <a:r>
              <a:rPr lang="pl-PL" sz="2800" dirty="0">
                <a:solidFill>
                  <a:srgbClr val="003C7D"/>
                </a:solidFill>
              </a:rPr>
              <a:t>Dziękujemy za uwagę</a:t>
            </a:r>
          </a:p>
          <a:p>
            <a:pPr marL="450850" indent="-365125" algn="ctr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endParaRPr lang="pl-PL" sz="2000" dirty="0">
              <a:solidFill>
                <a:srgbClr val="003C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rostokąt zaokrąglony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088" y="1989138"/>
            <a:ext cx="6553200" cy="649287"/>
          </a:xfrm>
          <a:prstGeom prst="roundRect">
            <a:avLst>
              <a:gd name="adj" fmla="val 16667"/>
            </a:avLst>
          </a:prstGeom>
          <a:solidFill>
            <a:srgbClr val="262F4C"/>
          </a:solidFill>
          <a:ln w="25400" algn="ctr">
            <a:solidFill>
              <a:srgbClr val="262F4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pl-PL">
              <a:solidFill>
                <a:srgbClr val="FFFFFF"/>
              </a:solidFill>
            </a:endParaRPr>
          </a:p>
        </p:txBody>
      </p:sp>
      <p:sp>
        <p:nvSpPr>
          <p:cNvPr id="10243" name="Tex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827088" y="2133600"/>
            <a:ext cx="64801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chemeClr val="bg1"/>
                </a:solidFill>
              </a:rPr>
              <a:t>Rynek leków w Polsce - fakty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– jak to działa?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- dlaczego warto?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Ważne informacje dla 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26ED7A-916E-4519-9D13-DE7190B56ED3}" type="slidenum">
              <a:rPr lang="pl-PL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11267" name="Title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11188" y="623888"/>
            <a:ext cx="6192837" cy="933450"/>
          </a:xfrm>
        </p:spPr>
        <p:txBody>
          <a:bodyPr/>
          <a:lstStyle/>
          <a:p>
            <a:pPr marL="355600" eaLnBrk="1" hangingPunct="1"/>
            <a:r>
              <a:rPr lang="pl-PL" smtClean="0"/>
              <a:t>Rynek leków w Polsce – fakty</a:t>
            </a:r>
            <a:endParaRPr lang="en-GB" smtClean="0"/>
          </a:p>
        </p:txBody>
      </p:sp>
      <p:sp>
        <p:nvSpPr>
          <p:cNvPr id="11268" name="Tex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971550" y="1989138"/>
            <a:ext cx="66960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Wydatki na ochronę zdrowia w Polsce to 100 mld zł rocznie, 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z czego ponad 30 mld zł to wydatki na leki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W Polsce wydaje się na leki znacznie więcej, niż 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na prywatne wizyty lekarskie, czy na stomatologię</a:t>
            </a: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23850" indent="-3429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W Polsce poziom </a:t>
            </a:r>
            <a:r>
              <a:rPr lang="pl-PL" dirty="0" err="1">
                <a:solidFill>
                  <a:srgbClr val="003C7D"/>
                </a:solidFill>
              </a:rPr>
              <a:t>współpłacenia</a:t>
            </a:r>
            <a:r>
              <a:rPr lang="pl-PL" dirty="0">
                <a:solidFill>
                  <a:srgbClr val="003C7D"/>
                </a:solidFill>
              </a:rPr>
              <a:t> pacjentów za leki jest jednym z najwyższych w Europie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0F0D0-A83B-477A-A581-D6BF02C8306F}" type="slidenum">
              <a:rPr lang="pl-PL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7" name="Prostokąt zaokrąglony 6"/>
          <p:cNvSpPr/>
          <p:nvPr>
            <p:custDataLst>
              <p:tags r:id="rId1"/>
            </p:custDataLst>
          </p:nvPr>
        </p:nvSpPr>
        <p:spPr>
          <a:xfrm>
            <a:off x="827088" y="2420938"/>
            <a:ext cx="6553200" cy="647700"/>
          </a:xfrm>
          <a:prstGeom prst="roundRect">
            <a:avLst/>
          </a:prstGeom>
          <a:solidFill>
            <a:srgbClr val="4D5E98">
              <a:lumMod val="50000"/>
            </a:srgbClr>
          </a:solidFill>
          <a:ln w="25400" cap="flat" cmpd="sng" algn="ctr">
            <a:solidFill>
              <a:srgbClr val="4D5E98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92" name="Tex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827088" y="1916113"/>
            <a:ext cx="66960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Rynek leków w Polsce - fakty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chemeClr val="bg2"/>
                </a:solidFill>
              </a:rPr>
              <a:t>Ubezpieczenie lekowe – jak to działa?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chemeClr val="bg2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- dlaczego warto?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Ważne informacje dla 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3"/>
          <p:cNvSpPr>
            <a:spLocks noGrp="1"/>
          </p:cNvSpPr>
          <p:nvPr>
            <p:ph type="title"/>
          </p:nvPr>
        </p:nvSpPr>
        <p:spPr>
          <a:xfrm>
            <a:off x="971550" y="512763"/>
            <a:ext cx="5759450" cy="1116012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rgbClr val="003C7D"/>
                </a:solidFill>
              </a:rPr>
              <a:t>Nasza unikalna propozycja to …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D626AA-576B-43F3-A4E4-3C23A7270D7B}" type="slidenum">
              <a:rPr lang="pl-PL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13316" name="Tex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1404938" y="1989138"/>
            <a:ext cx="6262687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3C7D"/>
              </a:buClr>
              <a:buFont typeface="Arial" charset="0"/>
              <a:buNone/>
            </a:pPr>
            <a:r>
              <a:rPr lang="pl-PL" dirty="0">
                <a:solidFill>
                  <a:srgbClr val="003C7D"/>
                </a:solidFill>
              </a:rPr>
              <a:t>Grupowe ubezpieczenie lekowe 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pozwala - w łatwy i skuteczny sposób -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zmniejszyć wydatki na leki</a:t>
            </a:r>
          </a:p>
          <a:p>
            <a:pPr algn="ctr">
              <a:buClr>
                <a:srgbClr val="003C7D"/>
              </a:buClr>
              <a:buFont typeface="Arial" charset="0"/>
              <a:buNone/>
            </a:pPr>
            <a:endParaRPr lang="pl-PL" dirty="0">
              <a:solidFill>
                <a:srgbClr val="003C7D"/>
              </a:solidFill>
            </a:endParaRPr>
          </a:p>
          <a:p>
            <a:pPr algn="ctr">
              <a:buClr>
                <a:srgbClr val="003C7D"/>
              </a:buClr>
              <a:buFont typeface="Arial" charset="0"/>
              <a:buNone/>
            </a:pPr>
            <a:endParaRPr lang="pl-PL" dirty="0">
              <a:solidFill>
                <a:srgbClr val="003C7D"/>
              </a:solidFill>
            </a:endParaRPr>
          </a:p>
          <a:p>
            <a:pPr algn="ctr">
              <a:buClr>
                <a:srgbClr val="003C7D"/>
              </a:buClr>
              <a:buFont typeface="Arial" charset="0"/>
              <a:buNone/>
            </a:pPr>
            <a:endParaRPr lang="pl-PL" dirty="0">
              <a:solidFill>
                <a:srgbClr val="003C7D"/>
              </a:solidFill>
            </a:endParaRPr>
          </a:p>
          <a:p>
            <a:pPr algn="ctr">
              <a:buClr>
                <a:srgbClr val="003C7D"/>
              </a:buClr>
              <a:buFont typeface="Arial" charset="0"/>
              <a:buNone/>
            </a:pPr>
            <a:endParaRPr lang="pl-PL" dirty="0">
              <a:solidFill>
                <a:srgbClr val="003C7D"/>
              </a:solidFill>
            </a:endParaRPr>
          </a:p>
          <a:p>
            <a:pPr algn="ctr">
              <a:buClr>
                <a:srgbClr val="003C7D"/>
              </a:buClr>
              <a:buFont typeface="Arial" charset="0"/>
              <a:buNone/>
            </a:pPr>
            <a:endParaRPr lang="pl-PL" dirty="0">
              <a:solidFill>
                <a:srgbClr val="003C7D"/>
              </a:solidFill>
            </a:endParaRPr>
          </a:p>
          <a:p>
            <a:pPr algn="ctr">
              <a:buClr>
                <a:srgbClr val="003C7D"/>
              </a:buClr>
            </a:pPr>
            <a:r>
              <a:rPr lang="pl-PL" dirty="0">
                <a:solidFill>
                  <a:srgbClr val="003C7D"/>
                </a:solidFill>
              </a:rPr>
              <a:t>Za leki na receptę ubezpieczony </a:t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>
                <a:solidFill>
                  <a:srgbClr val="003C7D"/>
                </a:solidFill>
              </a:rPr>
              <a:t>płaci </a:t>
            </a:r>
            <a:r>
              <a:rPr lang="pl-PL" dirty="0" smtClean="0">
                <a:solidFill>
                  <a:srgbClr val="003C7D"/>
                </a:solidFill>
              </a:rPr>
              <a:t>80</a:t>
            </a:r>
            <a:r>
              <a:rPr lang="pl-PL" dirty="0">
                <a:solidFill>
                  <a:srgbClr val="003C7D"/>
                </a:solidFill>
              </a:rPr>
              <a:t>% </a:t>
            </a:r>
            <a:r>
              <a:rPr lang="pl-PL" dirty="0" smtClean="0">
                <a:solidFill>
                  <a:srgbClr val="003C7D"/>
                </a:solidFill>
              </a:rPr>
              <a:t>mniej -</a:t>
            </a:r>
            <a:r>
              <a:rPr lang="pl-PL" dirty="0">
                <a:solidFill>
                  <a:srgbClr val="003C7D"/>
                </a:solidFill>
              </a:rPr>
              <a:t/>
            </a:r>
            <a:br>
              <a:rPr lang="pl-PL" dirty="0">
                <a:solidFill>
                  <a:srgbClr val="003C7D"/>
                </a:solidFill>
              </a:rPr>
            </a:br>
            <a:r>
              <a:rPr lang="pl-PL" dirty="0" smtClean="0">
                <a:solidFill>
                  <a:srgbClr val="003C7D"/>
                </a:solidFill>
              </a:rPr>
              <a:t>ta kwota zostanie pokryta</a:t>
            </a:r>
          </a:p>
          <a:p>
            <a:pPr algn="ctr">
              <a:buClr>
                <a:srgbClr val="003C7D"/>
              </a:buClr>
            </a:pPr>
            <a:r>
              <a:rPr lang="pl-PL" dirty="0" smtClean="0">
                <a:solidFill>
                  <a:srgbClr val="003C7D"/>
                </a:solidFill>
              </a:rPr>
              <a:t> przez ubezpieczenie </a:t>
            </a:r>
          </a:p>
          <a:p>
            <a:pPr algn="ctr">
              <a:buClr>
                <a:srgbClr val="003C7D"/>
              </a:buClr>
            </a:pPr>
            <a:r>
              <a:rPr lang="pl-PL" dirty="0">
                <a:solidFill>
                  <a:srgbClr val="003C7D"/>
                </a:solidFill>
              </a:rPr>
              <a:t/>
            </a:r>
            <a:br>
              <a:rPr lang="pl-PL" dirty="0">
                <a:solidFill>
                  <a:srgbClr val="003C7D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3349625" y="3141663"/>
            <a:ext cx="2374900" cy="720725"/>
          </a:xfrm>
          <a:prstGeom prst="downArrow">
            <a:avLst/>
          </a:prstGeom>
          <a:solidFill>
            <a:srgbClr val="002352"/>
          </a:solidFill>
          <a:ln w="25400" cap="flat" cmpd="sng" algn="ctr">
            <a:solidFill>
              <a:srgbClr val="002352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3"/>
          <p:cNvSpPr>
            <a:spLocks noGrp="1"/>
          </p:cNvSpPr>
          <p:nvPr>
            <p:ph type="title" idx="4294967295"/>
          </p:nvPr>
        </p:nvSpPr>
        <p:spPr>
          <a:xfrm>
            <a:off x="971550" y="404813"/>
            <a:ext cx="5761038" cy="1116012"/>
          </a:xfrm>
        </p:spPr>
        <p:txBody>
          <a:bodyPr/>
          <a:lstStyle/>
          <a:p>
            <a:pPr eaLnBrk="1" hangingPunct="1"/>
            <a:r>
              <a:rPr lang="pl-PL" dirty="0" smtClean="0"/>
              <a:t>Jak to działa?</a:t>
            </a:r>
          </a:p>
        </p:txBody>
      </p:sp>
      <p:sp>
        <p:nvSpPr>
          <p:cNvPr id="2" name="Symbol zastępczy numeru slajdu 1"/>
          <p:cNvSpPr txBox="1">
            <a:spLocks noGrp="1"/>
          </p:cNvSpPr>
          <p:nvPr/>
        </p:nvSpPr>
        <p:spPr>
          <a:xfrm>
            <a:off x="7632700" y="6416675"/>
            <a:ext cx="1042988" cy="441325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244DB21-D701-43DD-BD76-CCE2670B2C01}" type="slidenum">
              <a:rPr lang="pl-PL" sz="1200">
                <a:solidFill>
                  <a:schemeClr val="accent5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pl-PL" sz="1200" dirty="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18436" name="Picture 4" descr="http://www.e-apteka.org.pl/images/Fotolia_15676213_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1659" y="2612950"/>
            <a:ext cx="1608137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9765" y="2589294"/>
            <a:ext cx="979488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pole tekstowe 12"/>
          <p:cNvSpPr txBox="1">
            <a:spLocks noChangeArrowheads="1"/>
          </p:cNvSpPr>
          <p:nvPr/>
        </p:nvSpPr>
        <p:spPr bwMode="auto">
          <a:xfrm>
            <a:off x="828960" y="1984484"/>
            <a:ext cx="1778051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b="1" dirty="0">
                <a:solidFill>
                  <a:srgbClr val="003C7D"/>
                </a:solidFill>
                <a:cs typeface="Arial" charset="0"/>
              </a:rPr>
              <a:t>1</a:t>
            </a:r>
            <a:r>
              <a:rPr lang="pl-PL" sz="1300" b="1" dirty="0" smtClean="0">
                <a:solidFill>
                  <a:srgbClr val="003C7D"/>
                </a:solidFill>
                <a:cs typeface="Arial" charset="0"/>
              </a:rPr>
              <a:t>. Wizyta u lekarza</a:t>
            </a:r>
            <a:endParaRPr lang="pl-PL" sz="1300" b="1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18441" name="pole tekstowe 14"/>
          <p:cNvSpPr txBox="1">
            <a:spLocks noChangeArrowheads="1"/>
          </p:cNvSpPr>
          <p:nvPr/>
        </p:nvSpPr>
        <p:spPr bwMode="auto">
          <a:xfrm>
            <a:off x="5826096" y="1984484"/>
            <a:ext cx="97815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b="1" dirty="0" smtClean="0">
                <a:solidFill>
                  <a:srgbClr val="003C7D"/>
                </a:solidFill>
                <a:cs typeface="Arial" charset="0"/>
              </a:rPr>
              <a:t>3. Apteka</a:t>
            </a:r>
            <a:endParaRPr lang="pl-PL" sz="1300" b="1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18447" name="pole tekstowe 26"/>
          <p:cNvSpPr txBox="1">
            <a:spLocks noChangeArrowheads="1"/>
          </p:cNvSpPr>
          <p:nvPr/>
        </p:nvSpPr>
        <p:spPr bwMode="auto">
          <a:xfrm>
            <a:off x="4819681" y="4352617"/>
            <a:ext cx="316464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Po </a:t>
            </a:r>
            <a:r>
              <a:rPr lang="pl-PL" sz="1300" dirty="0">
                <a:solidFill>
                  <a:srgbClr val="003C7D"/>
                </a:solidFill>
                <a:cs typeface="Arial" charset="0"/>
              </a:rPr>
              <a:t>okazaniu </a:t>
            </a:r>
            <a:r>
              <a:rPr lang="pl-PL" sz="1300" b="1" dirty="0">
                <a:solidFill>
                  <a:srgbClr val="003C7D"/>
                </a:solidFill>
                <a:cs typeface="Arial" charset="0"/>
              </a:rPr>
              <a:t>Karty </a:t>
            </a:r>
            <a:br>
              <a:rPr lang="pl-PL" sz="1300" b="1" dirty="0">
                <a:solidFill>
                  <a:srgbClr val="003C7D"/>
                </a:solidFill>
                <a:cs typeface="Arial" charset="0"/>
              </a:rPr>
            </a:br>
            <a:r>
              <a:rPr lang="pl-PL" sz="1300" b="1" dirty="0">
                <a:solidFill>
                  <a:srgbClr val="003C7D"/>
                </a:solidFill>
                <a:cs typeface="Arial" charset="0"/>
              </a:rPr>
              <a:t>    Lekowej </a:t>
            </a:r>
            <a:r>
              <a:rPr lang="pl-PL" sz="1300" b="1" dirty="0" smtClean="0">
                <a:solidFill>
                  <a:srgbClr val="003C7D"/>
                </a:solidFill>
                <a:cs typeface="Arial" charset="0"/>
              </a:rPr>
              <a:t>PZU/imiennej/</a:t>
            </a:r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 zakup po </a:t>
            </a:r>
            <a:r>
              <a:rPr lang="pl-PL" sz="1300" dirty="0">
                <a:solidFill>
                  <a:srgbClr val="003C7D"/>
                </a:solidFill>
                <a:cs typeface="Arial" charset="0"/>
              </a:rPr>
              <a:t/>
            </a:r>
            <a:br>
              <a:rPr lang="pl-PL" sz="1300" dirty="0">
                <a:solidFill>
                  <a:srgbClr val="003C7D"/>
                </a:solidFill>
                <a:cs typeface="Arial" charset="0"/>
              </a:rPr>
            </a:br>
            <a:r>
              <a:rPr lang="pl-PL" sz="1300" dirty="0">
                <a:solidFill>
                  <a:srgbClr val="003C7D"/>
                </a:solidFill>
                <a:cs typeface="Arial" charset="0"/>
              </a:rPr>
              <a:t>    obniżonej cenie </a:t>
            </a:r>
            <a:endParaRPr lang="pl-PL" sz="1300" dirty="0" smtClean="0">
              <a:solidFill>
                <a:srgbClr val="003C7D"/>
              </a:solidFill>
              <a:cs typeface="Arial" charset="0"/>
            </a:endParaRPr>
          </a:p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(w jednej z 2100 aptek</a:t>
            </a:r>
          </a:p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 na terenie całego kraju)</a:t>
            </a:r>
            <a:endParaRPr lang="pl-PL" sz="1300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21" name="pole tekstowe 12"/>
          <p:cNvSpPr txBox="1">
            <a:spLocks noChangeArrowheads="1"/>
          </p:cNvSpPr>
          <p:nvPr/>
        </p:nvSpPr>
        <p:spPr bwMode="auto">
          <a:xfrm>
            <a:off x="3680189" y="1984484"/>
            <a:ext cx="107273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b="1" dirty="0" smtClean="0">
                <a:solidFill>
                  <a:srgbClr val="003C7D"/>
                </a:solidFill>
                <a:cs typeface="Arial" charset="0"/>
              </a:rPr>
              <a:t>2. Recepta</a:t>
            </a:r>
            <a:endParaRPr lang="pl-PL" sz="1300" b="1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22" name="pole tekstowe 26"/>
          <p:cNvSpPr txBox="1">
            <a:spLocks noChangeArrowheads="1"/>
          </p:cNvSpPr>
          <p:nvPr/>
        </p:nvSpPr>
        <p:spPr bwMode="auto">
          <a:xfrm>
            <a:off x="702055" y="4552672"/>
            <a:ext cx="2248629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W przypadku zachorowania </a:t>
            </a:r>
          </a:p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udajemy się na wizytę </a:t>
            </a:r>
          </a:p>
          <a:p>
            <a:pPr algn="ctr"/>
            <a:r>
              <a:rPr lang="pl-PL" sz="1300" b="1" dirty="0" smtClean="0">
                <a:solidFill>
                  <a:srgbClr val="003C7D"/>
                </a:solidFill>
                <a:cs typeface="Arial" charset="0"/>
              </a:rPr>
              <a:t>do dowolnego lekarza</a:t>
            </a:r>
            <a:endParaRPr lang="pl-PL" sz="1300" b="1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23" name="pole tekstowe 26"/>
          <p:cNvSpPr txBox="1">
            <a:spLocks noChangeArrowheads="1"/>
          </p:cNvSpPr>
          <p:nvPr/>
        </p:nvSpPr>
        <p:spPr bwMode="auto">
          <a:xfrm>
            <a:off x="3234155" y="4652699"/>
            <a:ext cx="176452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Otrzymujemy receptę</a:t>
            </a:r>
          </a:p>
          <a:p>
            <a:pPr algn="ctr"/>
            <a:r>
              <a:rPr lang="pl-PL" sz="1300" dirty="0" smtClean="0">
                <a:solidFill>
                  <a:srgbClr val="003C7D"/>
                </a:solidFill>
                <a:cs typeface="Arial" charset="0"/>
              </a:rPr>
              <a:t> na leki </a:t>
            </a:r>
            <a:endParaRPr lang="pl-PL" sz="1300" dirty="0">
              <a:solidFill>
                <a:srgbClr val="003C7D"/>
              </a:solidFill>
              <a:cs typeface="Arial" charset="0"/>
            </a:endParaRPr>
          </a:p>
        </p:txBody>
      </p:sp>
      <p:sp>
        <p:nvSpPr>
          <p:cNvPr id="24" name="Strzałka w prawo 23"/>
          <p:cNvSpPr/>
          <p:nvPr/>
        </p:nvSpPr>
        <p:spPr>
          <a:xfrm>
            <a:off x="2699792" y="3140968"/>
            <a:ext cx="504056" cy="43204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prawo 19"/>
          <p:cNvSpPr/>
          <p:nvPr/>
        </p:nvSpPr>
        <p:spPr>
          <a:xfrm>
            <a:off x="5004048" y="3140968"/>
            <a:ext cx="504056" cy="432048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294" name="Picture 6" descr="http://sklep.ipup.pl/images/recepta_ic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032" y="2573550"/>
            <a:ext cx="1584000" cy="1575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Dofinansowanie jest liczone od ceny dla pacjenta (w aptece) - przykład</a:t>
            </a:r>
          </a:p>
        </p:txBody>
      </p:sp>
      <p:sp>
        <p:nvSpPr>
          <p:cNvPr id="2" name="Symbol zastępczy numeru slajdu 1"/>
          <p:cNvSpPr txBox="1">
            <a:spLocks noGrp="1"/>
          </p:cNvSpPr>
          <p:nvPr/>
        </p:nvSpPr>
        <p:spPr>
          <a:xfrm>
            <a:off x="7632700" y="6416675"/>
            <a:ext cx="1042988" cy="441325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4360FE-AC92-428B-818E-B888606F1A16}" type="slidenum">
              <a:rPr lang="pl-PL" sz="1200">
                <a:solidFill>
                  <a:schemeClr val="accent5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pl-PL" sz="12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29" name="Prostokąt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87931" y="1916113"/>
            <a:ext cx="1620000" cy="4687887"/>
          </a:xfrm>
          <a:prstGeom prst="rect">
            <a:avLst/>
          </a:prstGeom>
          <a:solidFill>
            <a:srgbClr val="9FD1F3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12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" name="Prostokąt 2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68024" y="1920875"/>
            <a:ext cx="1620000" cy="4687888"/>
          </a:xfrm>
          <a:prstGeom prst="rect">
            <a:avLst/>
          </a:prstGeom>
          <a:solidFill>
            <a:srgbClr val="9FD1F3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pl-PL" sz="1200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8" name="Łącznik prosty 7"/>
          <p:cNvCxnSpPr/>
          <p:nvPr>
            <p:custDataLst>
              <p:tags r:id="rId3"/>
            </p:custDataLst>
          </p:nvPr>
        </p:nvCxnSpPr>
        <p:spPr>
          <a:xfrm>
            <a:off x="3252613" y="2543175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>
            <p:custDataLst>
              <p:tags r:id="rId4"/>
            </p:custDataLst>
          </p:nvPr>
        </p:nvCxnSpPr>
        <p:spPr>
          <a:xfrm>
            <a:off x="5159939" y="2543175"/>
            <a:ext cx="14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pole tekstowe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3848" y="1941513"/>
            <a:ext cx="14895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200" b="1" dirty="0">
                <a:solidFill>
                  <a:schemeClr val="tx2"/>
                </a:solidFill>
                <a:cs typeface="Arial" charset="0"/>
              </a:rPr>
              <a:t>Lek na receptę</a:t>
            </a:r>
          </a:p>
          <a:p>
            <a:pPr algn="ctr"/>
            <a:r>
              <a:rPr lang="pl-PL" sz="1200" b="1" dirty="0">
                <a:solidFill>
                  <a:schemeClr val="tx2"/>
                </a:solidFill>
                <a:cs typeface="Arial" charset="0"/>
              </a:rPr>
              <a:t>z refundacją NFZ</a:t>
            </a:r>
          </a:p>
        </p:txBody>
      </p:sp>
      <p:sp>
        <p:nvSpPr>
          <p:cNvPr id="14345" name="pole tekstowe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94600" y="1941513"/>
            <a:ext cx="1584000" cy="461665"/>
          </a:xfrm>
          <a:prstGeom prst="rect">
            <a:avLst/>
          </a:prstGeom>
          <a:solidFill>
            <a:srgbClr val="9FD1F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200" b="1" dirty="0">
                <a:solidFill>
                  <a:schemeClr val="tx2"/>
                </a:solidFill>
                <a:cs typeface="Arial" charset="0"/>
              </a:rPr>
              <a:t>Lek na receptę</a:t>
            </a:r>
          </a:p>
          <a:p>
            <a:pPr algn="ctr"/>
            <a:r>
              <a:rPr lang="pl-PL" sz="1200" b="1" dirty="0">
                <a:solidFill>
                  <a:schemeClr val="tx2"/>
                </a:solidFill>
                <a:cs typeface="Arial" charset="0"/>
              </a:rPr>
              <a:t>bez refundacji NFZ</a:t>
            </a:r>
          </a:p>
        </p:txBody>
      </p:sp>
      <p:sp>
        <p:nvSpPr>
          <p:cNvPr id="12" name="Prostokąt 11"/>
          <p:cNvSpPr/>
          <p:nvPr>
            <p:custDataLst>
              <p:tags r:id="rId7"/>
            </p:custDataLst>
          </p:nvPr>
        </p:nvSpPr>
        <p:spPr>
          <a:xfrm>
            <a:off x="947691" y="2714625"/>
            <a:ext cx="198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Cena leku</a:t>
            </a:r>
          </a:p>
        </p:txBody>
      </p:sp>
      <p:sp>
        <p:nvSpPr>
          <p:cNvPr id="13" name="Prostokąt 12"/>
          <p:cNvSpPr/>
          <p:nvPr>
            <p:custDataLst>
              <p:tags r:id="rId8"/>
            </p:custDataLst>
          </p:nvPr>
        </p:nvSpPr>
        <p:spPr>
          <a:xfrm>
            <a:off x="947691" y="3513138"/>
            <a:ext cx="198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Refundacja NFZ</a:t>
            </a:r>
          </a:p>
        </p:txBody>
      </p:sp>
      <p:sp>
        <p:nvSpPr>
          <p:cNvPr id="14" name="Prostokąt 13"/>
          <p:cNvSpPr/>
          <p:nvPr>
            <p:custDataLst>
              <p:tags r:id="rId9"/>
            </p:custDataLst>
          </p:nvPr>
        </p:nvSpPr>
        <p:spPr>
          <a:xfrm>
            <a:off x="947691" y="4287838"/>
            <a:ext cx="198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dirty="0">
                <a:solidFill>
                  <a:srgbClr val="002355"/>
                </a:solidFill>
                <a:cs typeface="Arial" charset="0"/>
              </a:rPr>
              <a:t>Cena dla pacjenta </a:t>
            </a:r>
          </a:p>
          <a:p>
            <a:pPr algn="ctr">
              <a:defRPr/>
            </a:pPr>
            <a:r>
              <a:rPr lang="pl-PL" sz="1200" dirty="0">
                <a:solidFill>
                  <a:srgbClr val="002355"/>
                </a:solidFill>
                <a:cs typeface="Arial" charset="0"/>
              </a:rPr>
              <a:t>w aptece</a:t>
            </a:r>
          </a:p>
        </p:txBody>
      </p:sp>
      <p:sp>
        <p:nvSpPr>
          <p:cNvPr id="15" name="Prostokąt 14"/>
          <p:cNvSpPr/>
          <p:nvPr>
            <p:custDataLst>
              <p:tags r:id="rId10"/>
            </p:custDataLst>
          </p:nvPr>
        </p:nvSpPr>
        <p:spPr>
          <a:xfrm>
            <a:off x="947691" y="5080000"/>
            <a:ext cx="198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dirty="0">
                <a:solidFill>
                  <a:srgbClr val="002355"/>
                </a:solidFill>
                <a:cs typeface="Arial" charset="0"/>
              </a:rPr>
              <a:t>Część ceny pokrywana </a:t>
            </a:r>
            <a:br>
              <a:rPr lang="pl-PL" sz="1200" dirty="0">
                <a:solidFill>
                  <a:srgbClr val="002355"/>
                </a:solidFill>
                <a:cs typeface="Arial" charset="0"/>
              </a:rPr>
            </a:br>
            <a:r>
              <a:rPr lang="pl-PL" sz="1200" dirty="0">
                <a:solidFill>
                  <a:srgbClr val="002355"/>
                </a:solidFill>
                <a:cs typeface="Arial" charset="0"/>
              </a:rPr>
              <a:t>z ubezpieczenia </a:t>
            </a:r>
            <a:br>
              <a:rPr lang="pl-PL" sz="1200" dirty="0">
                <a:solidFill>
                  <a:srgbClr val="002355"/>
                </a:solidFill>
                <a:cs typeface="Arial" charset="0"/>
              </a:rPr>
            </a:br>
            <a:r>
              <a:rPr lang="pl-PL" sz="1200" dirty="0">
                <a:solidFill>
                  <a:srgbClr val="002355"/>
                </a:solidFill>
                <a:cs typeface="Arial" charset="0"/>
              </a:rPr>
              <a:t>(np. 80%)</a:t>
            </a:r>
          </a:p>
        </p:txBody>
      </p:sp>
      <p:sp>
        <p:nvSpPr>
          <p:cNvPr id="16" name="Prostokąt 15"/>
          <p:cNvSpPr/>
          <p:nvPr>
            <p:custDataLst>
              <p:tags r:id="rId11"/>
            </p:custDataLst>
          </p:nvPr>
        </p:nvSpPr>
        <p:spPr>
          <a:xfrm>
            <a:off x="947691" y="5861050"/>
            <a:ext cx="198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Część ceny pokrywana</a:t>
            </a:r>
            <a:br>
              <a:rPr lang="pl-PL" sz="1200" b="1" dirty="0">
                <a:solidFill>
                  <a:srgbClr val="002355"/>
                </a:solidFill>
                <a:cs typeface="Arial" charset="0"/>
              </a:rPr>
            </a:b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przez pacjenta </a:t>
            </a:r>
            <a:endParaRPr lang="pl-PL" sz="1200" b="1" dirty="0" smtClean="0">
              <a:solidFill>
                <a:srgbClr val="002355"/>
              </a:solidFill>
              <a:cs typeface="Arial" charset="0"/>
            </a:endParaRPr>
          </a:p>
          <a:p>
            <a:pPr algn="ctr">
              <a:defRPr/>
            </a:pPr>
            <a:r>
              <a:rPr lang="pl-PL" sz="1200" b="1" dirty="0" smtClean="0">
                <a:solidFill>
                  <a:srgbClr val="002355"/>
                </a:solidFill>
                <a:cs typeface="Arial" charset="0"/>
              </a:rPr>
              <a:t>(</a:t>
            </a: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np. 20%)</a:t>
            </a:r>
          </a:p>
        </p:txBody>
      </p:sp>
      <p:sp>
        <p:nvSpPr>
          <p:cNvPr id="17" name="Prostokąt 16"/>
          <p:cNvSpPr/>
          <p:nvPr>
            <p:custDataLst>
              <p:tags r:id="rId12"/>
            </p:custDataLst>
          </p:nvPr>
        </p:nvSpPr>
        <p:spPr>
          <a:xfrm>
            <a:off x="3254375" y="2714625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100 zł</a:t>
            </a:r>
          </a:p>
        </p:txBody>
      </p:sp>
      <p:sp>
        <p:nvSpPr>
          <p:cNvPr id="18" name="Prostokąt 17"/>
          <p:cNvSpPr/>
          <p:nvPr>
            <p:custDataLst>
              <p:tags r:id="rId13"/>
            </p:custDataLst>
          </p:nvPr>
        </p:nvSpPr>
        <p:spPr>
          <a:xfrm>
            <a:off x="3254375" y="3513138"/>
            <a:ext cx="144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30% = 30 zł</a:t>
            </a:r>
          </a:p>
        </p:txBody>
      </p:sp>
      <p:sp>
        <p:nvSpPr>
          <p:cNvPr id="19" name="Prostokąt 18"/>
          <p:cNvSpPr/>
          <p:nvPr>
            <p:custDataLst>
              <p:tags r:id="rId14"/>
            </p:custDataLst>
          </p:nvPr>
        </p:nvSpPr>
        <p:spPr>
          <a:xfrm>
            <a:off x="3254375" y="4287838"/>
            <a:ext cx="144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70 zł</a:t>
            </a:r>
          </a:p>
        </p:txBody>
      </p:sp>
      <p:sp>
        <p:nvSpPr>
          <p:cNvPr id="20" name="Prostokąt 19"/>
          <p:cNvSpPr/>
          <p:nvPr>
            <p:custDataLst>
              <p:tags r:id="rId15"/>
            </p:custDataLst>
          </p:nvPr>
        </p:nvSpPr>
        <p:spPr>
          <a:xfrm>
            <a:off x="3254375" y="5080000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56 zł</a:t>
            </a:r>
          </a:p>
        </p:txBody>
      </p:sp>
      <p:sp>
        <p:nvSpPr>
          <p:cNvPr id="21" name="Prostokąt 20"/>
          <p:cNvSpPr/>
          <p:nvPr>
            <p:custDataLst>
              <p:tags r:id="rId16"/>
            </p:custDataLst>
          </p:nvPr>
        </p:nvSpPr>
        <p:spPr>
          <a:xfrm>
            <a:off x="3254375" y="5861050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>
                <a:solidFill>
                  <a:srgbClr val="002355"/>
                </a:solidFill>
                <a:cs typeface="Arial" charset="0"/>
              </a:rPr>
              <a:t>14 zł</a:t>
            </a:r>
          </a:p>
        </p:txBody>
      </p:sp>
      <p:sp>
        <p:nvSpPr>
          <p:cNvPr id="22" name="Prostokąt 21"/>
          <p:cNvSpPr/>
          <p:nvPr>
            <p:custDataLst>
              <p:tags r:id="rId17"/>
            </p:custDataLst>
          </p:nvPr>
        </p:nvSpPr>
        <p:spPr>
          <a:xfrm>
            <a:off x="5172844" y="2714625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 dirty="0">
                <a:solidFill>
                  <a:srgbClr val="002355"/>
                </a:solidFill>
                <a:cs typeface="Arial" charset="0"/>
              </a:rPr>
              <a:t>100 zł</a:t>
            </a:r>
          </a:p>
        </p:txBody>
      </p:sp>
      <p:sp>
        <p:nvSpPr>
          <p:cNvPr id="23" name="Prostokąt 22"/>
          <p:cNvSpPr/>
          <p:nvPr>
            <p:custDataLst>
              <p:tags r:id="rId18"/>
            </p:custDataLst>
          </p:nvPr>
        </p:nvSpPr>
        <p:spPr>
          <a:xfrm>
            <a:off x="5172844" y="3513138"/>
            <a:ext cx="144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0% = 0 zł</a:t>
            </a:r>
          </a:p>
        </p:txBody>
      </p:sp>
      <p:sp>
        <p:nvSpPr>
          <p:cNvPr id="24" name="Prostokąt 23"/>
          <p:cNvSpPr/>
          <p:nvPr>
            <p:custDataLst>
              <p:tags r:id="rId19"/>
            </p:custDataLst>
          </p:nvPr>
        </p:nvSpPr>
        <p:spPr>
          <a:xfrm>
            <a:off x="5172844" y="4287838"/>
            <a:ext cx="144000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100 zł</a:t>
            </a:r>
          </a:p>
        </p:txBody>
      </p:sp>
      <p:sp>
        <p:nvSpPr>
          <p:cNvPr id="25" name="Prostokąt 24"/>
          <p:cNvSpPr/>
          <p:nvPr>
            <p:custDataLst>
              <p:tags r:id="rId20"/>
            </p:custDataLst>
          </p:nvPr>
        </p:nvSpPr>
        <p:spPr>
          <a:xfrm>
            <a:off x="5172844" y="5080000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>
                <a:solidFill>
                  <a:srgbClr val="002355"/>
                </a:solidFill>
                <a:cs typeface="Arial" charset="0"/>
              </a:rPr>
              <a:t>80 zł</a:t>
            </a:r>
          </a:p>
        </p:txBody>
      </p:sp>
      <p:sp>
        <p:nvSpPr>
          <p:cNvPr id="26" name="Prostokąt 25"/>
          <p:cNvSpPr/>
          <p:nvPr>
            <p:custDataLst>
              <p:tags r:id="rId21"/>
            </p:custDataLst>
          </p:nvPr>
        </p:nvSpPr>
        <p:spPr>
          <a:xfrm>
            <a:off x="5172844" y="5861050"/>
            <a:ext cx="14400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200" b="1">
                <a:solidFill>
                  <a:srgbClr val="002355"/>
                </a:solidFill>
                <a:cs typeface="Arial" charset="0"/>
              </a:rPr>
              <a:t>20 zł</a:t>
            </a:r>
          </a:p>
        </p:txBody>
      </p:sp>
      <p:sp>
        <p:nvSpPr>
          <p:cNvPr id="14361" name="pole tekstowe 29"/>
          <p:cNvSpPr txBox="1">
            <a:spLocks noChangeArrowheads="1"/>
          </p:cNvSpPr>
          <p:nvPr/>
        </p:nvSpPr>
        <p:spPr bwMode="auto">
          <a:xfrm rot="-1408846">
            <a:off x="1413209" y="1940868"/>
            <a:ext cx="9486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200" i="1">
                <a:solidFill>
                  <a:srgbClr val="FF0000"/>
                </a:solidFill>
                <a:cs typeface="Arial" charset="0"/>
              </a:rPr>
              <a:t>Przykład</a:t>
            </a:r>
          </a:p>
          <a:p>
            <a:pPr algn="ctr"/>
            <a:r>
              <a:rPr lang="pl-PL" sz="1200" i="1">
                <a:solidFill>
                  <a:srgbClr val="FF0000"/>
                </a:solidFill>
                <a:cs typeface="Arial" charset="0"/>
              </a:rPr>
              <a:t>ilustracyjny</a:t>
            </a:r>
          </a:p>
        </p:txBody>
      </p:sp>
      <p:cxnSp>
        <p:nvCxnSpPr>
          <p:cNvPr id="14362" name="Łącznik prosty ze strzałką 31"/>
          <p:cNvCxnSpPr>
            <a:cxnSpLocks noChangeShapeType="1"/>
          </p:cNvCxnSpPr>
          <p:nvPr/>
        </p:nvCxnSpPr>
        <p:spPr bwMode="auto">
          <a:xfrm flipH="1">
            <a:off x="4570413" y="3070547"/>
            <a:ext cx="1587" cy="309600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4363" name="Łącznik prosty ze strzałką 32"/>
          <p:cNvCxnSpPr>
            <a:cxnSpLocks noChangeShapeType="1"/>
          </p:cNvCxnSpPr>
          <p:nvPr/>
        </p:nvCxnSpPr>
        <p:spPr bwMode="auto">
          <a:xfrm flipH="1">
            <a:off x="6442621" y="3068960"/>
            <a:ext cx="1587" cy="309600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3"/>
          <p:cNvSpPr>
            <a:spLocks noGrp="1"/>
          </p:cNvSpPr>
          <p:nvPr>
            <p:ph type="title"/>
          </p:nvPr>
        </p:nvSpPr>
        <p:spPr>
          <a:xfrm>
            <a:off x="971550" y="404813"/>
            <a:ext cx="5759450" cy="1116012"/>
          </a:xfrm>
        </p:spPr>
        <p:txBody>
          <a:bodyPr/>
          <a:lstStyle/>
          <a:p>
            <a:pPr eaLnBrk="1" hangingPunct="1"/>
            <a:r>
              <a:rPr lang="pl-PL" dirty="0" smtClean="0">
                <a:solidFill>
                  <a:srgbClr val="003C7D"/>
                </a:solidFill>
              </a:rPr>
              <a:t>Ubezpieczenie obejmuje prawie wszystkie leki na receptę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B3319F-05CC-458E-A2EF-1D7B2BE56323}" type="slidenum">
              <a:rPr lang="pl-PL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6388" name="Text Placeholder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71550" y="1989138"/>
            <a:ext cx="66960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55600" indent="-355600">
              <a:buClr>
                <a:srgbClr val="003C7D"/>
              </a:buClr>
              <a:buFont typeface="Tahoma" pitchFamily="34" charset="0"/>
              <a:buChar char="●"/>
            </a:pPr>
            <a:r>
              <a:rPr lang="pl-PL" b="1" dirty="0" smtClean="0">
                <a:solidFill>
                  <a:srgbClr val="003C7D"/>
                </a:solidFill>
              </a:rPr>
              <a:t>Ponad 32 tys. leków objętych dofinansowaniem </a:t>
            </a:r>
            <a:r>
              <a:rPr lang="pl-PL" dirty="0" smtClean="0">
                <a:solidFill>
                  <a:srgbClr val="003C7D"/>
                </a:solidFill>
              </a:rPr>
              <a:t>– prawie </a:t>
            </a:r>
            <a:r>
              <a:rPr lang="pl-PL" dirty="0">
                <a:solidFill>
                  <a:srgbClr val="003C7D"/>
                </a:solidFill>
              </a:rPr>
              <a:t>wszystkie leki wydawane na </a:t>
            </a:r>
            <a:r>
              <a:rPr lang="pl-PL" dirty="0" smtClean="0">
                <a:solidFill>
                  <a:srgbClr val="003C7D"/>
                </a:solidFill>
              </a:rPr>
              <a:t>receptę</a:t>
            </a:r>
            <a:endParaRPr lang="pl-PL" dirty="0">
              <a:solidFill>
                <a:srgbClr val="003C7D"/>
              </a:solidFill>
            </a:endParaRPr>
          </a:p>
          <a:p>
            <a:pPr marL="355600" indent="-3556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55600" indent="-3556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Wyłączenia:</a:t>
            </a:r>
          </a:p>
          <a:p>
            <a:pPr marL="755650" lvl="1" indent="-355600">
              <a:spcBef>
                <a:spcPts val="600"/>
              </a:spcBef>
              <a:buClr>
                <a:srgbClr val="003C7D"/>
              </a:buClr>
              <a:buFont typeface="Arial" charset="0"/>
              <a:buChar char="•"/>
            </a:pPr>
            <a:r>
              <a:rPr lang="pl-PL" dirty="0">
                <a:solidFill>
                  <a:srgbClr val="003C7D"/>
                </a:solidFill>
              </a:rPr>
              <a:t>leki z </a:t>
            </a:r>
            <a:r>
              <a:rPr lang="pl-PL" dirty="0" err="1">
                <a:solidFill>
                  <a:srgbClr val="003C7D"/>
                </a:solidFill>
              </a:rPr>
              <a:t>grupy</a:t>
            </a:r>
            <a:r>
              <a:rPr lang="pl-PL" dirty="0">
                <a:solidFill>
                  <a:srgbClr val="003C7D"/>
                </a:solidFill>
              </a:rPr>
              <a:t> antykoncepcja hormonalna, leki hormonalne stymulujące owulację oraz stosowane w zaburzeniach erekcji,</a:t>
            </a:r>
          </a:p>
          <a:p>
            <a:pPr marL="755650" lvl="1" indent="-355600">
              <a:spcBef>
                <a:spcPts val="600"/>
              </a:spcBef>
              <a:buClr>
                <a:srgbClr val="003C7D"/>
              </a:buClr>
              <a:buFont typeface="Arial" charset="0"/>
              <a:buChar char="•"/>
            </a:pPr>
            <a:r>
              <a:rPr lang="pl-PL" dirty="0">
                <a:solidFill>
                  <a:srgbClr val="003C7D"/>
                </a:solidFill>
              </a:rPr>
              <a:t>szczepionki,</a:t>
            </a:r>
          </a:p>
          <a:p>
            <a:pPr marL="755650" lvl="1" indent="-355600">
              <a:spcBef>
                <a:spcPts val="600"/>
              </a:spcBef>
              <a:buClr>
                <a:srgbClr val="003C7D"/>
              </a:buClr>
              <a:buFont typeface="Arial" charset="0"/>
              <a:buChar char="•"/>
            </a:pPr>
            <a:r>
              <a:rPr lang="pl-PL" dirty="0">
                <a:solidFill>
                  <a:srgbClr val="003C7D"/>
                </a:solidFill>
              </a:rPr>
              <a:t>leki z </a:t>
            </a:r>
            <a:r>
              <a:rPr lang="pl-PL" dirty="0" err="1">
                <a:solidFill>
                  <a:srgbClr val="003C7D"/>
                </a:solidFill>
              </a:rPr>
              <a:t>grupy</a:t>
            </a:r>
            <a:r>
              <a:rPr lang="pl-PL" dirty="0">
                <a:solidFill>
                  <a:srgbClr val="003C7D"/>
                </a:solidFill>
              </a:rPr>
              <a:t> „varia</a:t>
            </a:r>
            <a:r>
              <a:rPr lang="pl-PL" dirty="0" smtClean="0">
                <a:solidFill>
                  <a:srgbClr val="003C7D"/>
                </a:solidFill>
              </a:rPr>
              <a:t>” (np. opatrunki chirurgiczne, kontrasty do rezonansu magnetycznego, testy diagnostyczne),</a:t>
            </a:r>
            <a:endParaRPr lang="pl-PL" dirty="0">
              <a:solidFill>
                <a:srgbClr val="003C7D"/>
              </a:solidFill>
            </a:endParaRPr>
          </a:p>
          <a:p>
            <a:pPr marL="755650" lvl="1" indent="-355600">
              <a:spcBef>
                <a:spcPts val="600"/>
              </a:spcBef>
              <a:buClr>
                <a:srgbClr val="003C7D"/>
              </a:buClr>
              <a:buFont typeface="Arial" charset="0"/>
              <a:buChar char="•"/>
            </a:pPr>
            <a:r>
              <a:rPr lang="pl-PL" dirty="0">
                <a:solidFill>
                  <a:srgbClr val="003C7D"/>
                </a:solidFill>
              </a:rPr>
              <a:t>leki, które można kupić bez recepty.</a:t>
            </a:r>
          </a:p>
          <a:p>
            <a:pPr marL="355600" indent="-355600">
              <a:buClr>
                <a:srgbClr val="003C7D"/>
              </a:buClr>
              <a:buFont typeface="Tahoma" pitchFamily="34" charset="0"/>
              <a:buChar char="●"/>
            </a:pPr>
            <a:endParaRPr lang="pl-PL" dirty="0">
              <a:solidFill>
                <a:srgbClr val="003C7D"/>
              </a:solidFill>
            </a:endParaRPr>
          </a:p>
          <a:p>
            <a:pPr marL="355600" indent="-355600">
              <a:buClr>
                <a:srgbClr val="003C7D"/>
              </a:buClr>
              <a:buFont typeface="Tahoma" pitchFamily="34" charset="0"/>
              <a:buChar char="●"/>
            </a:pPr>
            <a:r>
              <a:rPr lang="pl-PL" dirty="0">
                <a:solidFill>
                  <a:srgbClr val="003C7D"/>
                </a:solidFill>
              </a:rPr>
              <a:t>Wykaz wszystkich leków objętych ubezpieczeniem („Receptariusz”) jest dostępny na </a:t>
            </a:r>
            <a:r>
              <a:rPr lang="pl-PL" dirty="0" err="1">
                <a:solidFill>
                  <a:srgbClr val="003C7D"/>
                </a:solidFill>
                <a:hlinkClick r:id="rId3"/>
              </a:rPr>
              <a:t>www.pzu.pl</a:t>
            </a:r>
            <a:r>
              <a:rPr lang="pl-PL" dirty="0">
                <a:solidFill>
                  <a:srgbClr val="003C7D"/>
                </a:solidFill>
              </a:rPr>
              <a:t> lub na infolinii PZU 801 102 </a:t>
            </a:r>
            <a:r>
              <a:rPr lang="pl-PL" dirty="0" err="1">
                <a:solidFill>
                  <a:srgbClr val="003C7D"/>
                </a:solidFill>
              </a:rPr>
              <a:t>102</a:t>
            </a:r>
            <a:endParaRPr lang="en-GB" dirty="0">
              <a:solidFill>
                <a:srgbClr val="003C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E243D-51CA-49CE-BB28-475FD485B84C}" type="slidenum">
              <a:rPr lang="pl-PL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5" name="Prostokąt zaokrąglony 14"/>
          <p:cNvSpPr/>
          <p:nvPr>
            <p:custDataLst>
              <p:tags r:id="rId1"/>
            </p:custDataLst>
          </p:nvPr>
        </p:nvSpPr>
        <p:spPr>
          <a:xfrm>
            <a:off x="827088" y="2997200"/>
            <a:ext cx="6553200" cy="647700"/>
          </a:xfrm>
          <a:prstGeom prst="roundRect">
            <a:avLst/>
          </a:prstGeom>
          <a:solidFill>
            <a:srgbClr val="4D5E98">
              <a:lumMod val="50000"/>
            </a:srgbClr>
          </a:solidFill>
          <a:ln w="25400" cap="flat" cmpd="sng" algn="ctr">
            <a:solidFill>
              <a:srgbClr val="4D5E98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84" name="Tex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827088" y="1916113"/>
            <a:ext cx="66960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Rynek leków w Polsce - fakty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Ubezpieczenie lekowe – jak to działa?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chemeClr val="bg1"/>
                </a:solidFill>
              </a:rPr>
              <a:t>Ubezpieczenie lekowe - dlaczego warto?</a:t>
            </a:r>
          </a:p>
          <a:p>
            <a:pPr marL="323850" indent="-342900">
              <a:buFont typeface="Arial" charset="0"/>
              <a:buNone/>
            </a:pPr>
            <a:endParaRPr lang="pl-PL" sz="2000" dirty="0">
              <a:solidFill>
                <a:srgbClr val="003C7D"/>
              </a:solidFill>
            </a:endParaRPr>
          </a:p>
          <a:p>
            <a:pPr marL="323850" indent="-342900">
              <a:buFont typeface="Arial" charset="0"/>
              <a:buNone/>
            </a:pPr>
            <a:r>
              <a:rPr lang="pl-PL" sz="2000" dirty="0">
                <a:solidFill>
                  <a:srgbClr val="003C7D"/>
                </a:solidFill>
              </a:rPr>
              <a:t>Ważne informacje dla Pracodawcy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2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3&quot;&gt;&lt;elem m_fUsage=&quot;1.00000000000000000000E+000&quot;&gt;&lt;m_ppcolschidx val=&quot;0&quot;/&gt;&lt;m_rgb r=&quot;0&quot; g=&quot;1e&quot; b=&quot;46&quot;/&gt;&lt;/elem&gt;&lt;elem m_fUsage=&quot;9.00000000000000020000E-001&quot;&gt;&lt;m_ppcolschidx val=&quot;0&quot;/&gt;&lt;m_rgb r=&quot;0&quot; g=&quot;96&quot; b=&quot;e6&quot;/&gt;&lt;/elem&gt;&lt;elem m_fUsage=&quot;8.10000000000000050000E-001&quot;&gt;&lt;m_ppcolschidx val=&quot;0&quot;/&gt;&lt;m_rgb r=&quot;0&quot; g=&quot;64&quot; b=&quot;af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5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AIIeP1uEuveRmq4wMXj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FumWai0E2uKWtViqJd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MZnHaxVkiqq0t6SgU2b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NOyzIKSEydCIaCsCUE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IYWy7TJRU2YqDumq.zSn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2F_aKgFFU.rMchxl0988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3WjgdUp0yEixp.YeDfY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gnTOgpWOUmUhj25Md5o5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ynXE14GUWpKEIuZXXIT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RK3.s.4UeAoZvnS5Kar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HiFR1gd0.GlAM.smZ94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N4H6Q_1UOLWmiUDSnL2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.OxN_kDUW0t0usd4D4.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0sSaN9kEWolkR1uTTJd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KyUNO1DkKJyM2B2jgIw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ozdkmbK0CoOOmFHAByl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lbT3htUMEyCl1DVBhQ_Y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DPJ0C_Aka5iSvb8zzfs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fAxm7NZ0OfdBmYnyZjh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o2ctX.8jEuKSKZbbdhWP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OUyZXQEaxsaAddj64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QG4XrKK068eNukXpxff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Vv5epO5U2tO69HxbGxL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ISZfDk.UiGjPFB4fjOv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NeaDJy1U.O3QW9z2oFe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UnC1tW7EyygsEvrvHbA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E_uhvbdU.wGp1gu22En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Tzn3sK_j06hP0ROGakx9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Nl6L8oIUGwtbk7uxb77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tuPkxlGUWoyNAKEi4OM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GB_8G930WHwAXZ08RtpQ"/>
</p:tagLst>
</file>

<file path=ppt/theme/theme1.xml><?xml version="1.0" encoding="utf-8"?>
<a:theme xmlns:a="http://schemas.openxmlformats.org/drawingml/2006/main" name="Blank">
  <a:themeElements>
    <a:clrScheme name="PZU kolorystyka">
      <a:dk1>
        <a:srgbClr val="000000"/>
      </a:dk1>
      <a:lt1>
        <a:srgbClr val="FFFFFF"/>
      </a:lt1>
      <a:dk2>
        <a:srgbClr val="002346"/>
      </a:dk2>
      <a:lt2>
        <a:srgbClr val="FFFFFF"/>
      </a:lt2>
      <a:accent1>
        <a:srgbClr val="E6E6E6"/>
      </a:accent1>
      <a:accent2>
        <a:srgbClr val="5ABEEB"/>
      </a:accent2>
      <a:accent3>
        <a:srgbClr val="0096DC"/>
      </a:accent3>
      <a:accent4>
        <a:srgbClr val="0064AF"/>
      </a:accent4>
      <a:accent5>
        <a:srgbClr val="003C7D"/>
      </a:accent5>
      <a:accent6>
        <a:srgbClr val="002346"/>
      </a:accent6>
      <a:hlink>
        <a:srgbClr val="008CE6"/>
      </a:hlink>
      <a:folHlink>
        <a:srgbClr val="000A14"/>
      </a:folHlink>
    </a:clrScheme>
    <a:fontScheme name="PZU typografi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2891</TotalTime>
  <Words>500</Words>
  <Application>Microsoft Office PowerPoint</Application>
  <PresentationFormat>Pokaz na ekranie (4:3)</PresentationFormat>
  <Paragraphs>139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Blank</vt:lpstr>
      <vt:lpstr>PZU Ubezpieczenie Lekowe  Grupowe ubezpieczenie lekowe  Opieka Medyczna</vt:lpstr>
      <vt:lpstr>Prezentacja programu PowerPoint</vt:lpstr>
      <vt:lpstr>Rynek leków w Polsce – fakty</vt:lpstr>
      <vt:lpstr>Prezentacja programu PowerPoint</vt:lpstr>
      <vt:lpstr>Nasza unikalna propozycja to …</vt:lpstr>
      <vt:lpstr>Jak to działa?</vt:lpstr>
      <vt:lpstr>Dofinansowanie jest liczone od ceny dla pacjenta (w aptece) - przykład</vt:lpstr>
      <vt:lpstr>Ubezpieczenie obejmuje prawie wszystkie leki na receptę</vt:lpstr>
      <vt:lpstr>Prezentacja programu PowerPoint</vt:lpstr>
      <vt:lpstr>Korzyści dla ubezpieczonych …</vt:lpstr>
      <vt:lpstr>Korzyści dla Pracodawcy …</vt:lpstr>
      <vt:lpstr>Prezentacja programu PowerPoint</vt:lpstr>
      <vt:lpstr>Ważne informacje dla Pracodawcy (1)</vt:lpstr>
      <vt:lpstr>Ważne informacje dla Pracodawcy (2)</vt:lpstr>
      <vt:lpstr>Prezentacja programu PowerPoint</vt:lpstr>
    </vt:vector>
  </TitlesOfParts>
  <Company>PZU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Grupowe ubezpieczenie lekowe</dc:title>
  <dc:creator>Monika Zalewska-Golik</dc:creator>
  <cp:lastModifiedBy>Kopik Barbara (Grupa PZU)</cp:lastModifiedBy>
  <cp:revision>55</cp:revision>
  <cp:lastPrinted>2013-01-10T09:13:31Z</cp:lastPrinted>
  <dcterms:created xsi:type="dcterms:W3CDTF">2012-07-10T12:13:15Z</dcterms:created>
  <dcterms:modified xsi:type="dcterms:W3CDTF">2014-06-02T11:48:45Z</dcterms:modified>
</cp:coreProperties>
</file>